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41</c:v>
                </c:pt>
                <c:pt idx="4">
                  <c:v>5</c:v>
                </c:pt>
                <c:pt idx="5">
                  <c:v>1</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0.17854489855499978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9.1332000000000413E-2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0.95349199999999978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9.1331999999999525E-2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0.32759800000000006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0.6395060000000008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7.4688100000000004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0.18991717342530023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8.9464999999999684E-2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0.93400000000000016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8.9464999999999684E-2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0.32090099999999921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0.88721100000000064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7.5309249999999999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1.5662289999999999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0.41153100000000009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0.11473200000000006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1.1977820000000001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0.11473200000000006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0.41153100000000009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0.13387400000000049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8.8199900000000007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9.6556999999999782E-2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0.34365200000000051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9.5806999999999753E-2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1.0002180000000003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9.5806999999999753E-2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0.34365199999999962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0.59663700000000031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7.3257409999999998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0.16037000000000035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0.33137300000000014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9.2384000000000022E-2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0.96447699999999958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9.238400000000091E-2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0.331372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0.798292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7.8200079999999996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0.10032700000000006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0.13631099999999918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3.8002000000000535E-2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0.39674100000000045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3.8001999999998759E-2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0.13631100000000096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0.17653199999999991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9.1076759999999997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40</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6.1306000000000083E-2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0.33848999999999974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9.4368999999999925E-2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0.98519500000000004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9.4369000000000369E-2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0.33849099999999943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0.72355700000000045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4.6020690000000002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0.32923299999999944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0.3423500000000006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9.544399999999964E-2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0.99642699999999973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9.5444000000000528E-2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0.34234999999999971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0.86385600000000018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6.6156680000000003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0.38032198525759942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0.15263300000000068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1.5934590000000002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0.15263199999999877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0.54747600000000141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0.68089200000000005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7.7339690000000001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0.92422099999999929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0.39092600000000033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0.10898800000000008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1.1378120000000003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0.10898699999999906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0.39092600000000033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0.43141199999999991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8.0768380000000004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1.1660600000000003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0.42922800000000016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0.11966499999999947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1.2492910000000004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0.11966499999999947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0.42922800000000016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0.8291650000000006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6.6103290000000001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Leaving hospital Q35. To what extent did staff involve you in decisions about you leaving hospital?</c:v>
                </c:pt>
                <c:pt idx="2">
                  <c:v>Leaving hospital Q37. Did hospital staff discuss with you whether you would need any additional equipment in your home, or any changes to your home, after leaving the hospital?</c:v>
                </c:pt>
                <c:pt idx="3">
                  <c:v>Your care and treatment Q26. Did you feel able to talk to members of hospital staff about your worries and fears?</c:v>
                </c:pt>
                <c:pt idx="4">
                  <c:v>Operations and procedures Q34. After the operations or procedures, how well did hospital staff explain how the operation or procedure had gone?</c:v>
                </c:pt>
              </c:strCache>
            </c:strRef>
          </c:cat>
          <c:val>
            <c:numRef>
              <c:f>Sheet1!$B$2:$B$6</c:f>
              <c:numCache>
                <c:formatCode>0.0</c:formatCode>
                <c:ptCount val="5"/>
                <c:pt idx="0">
                  <c:v>7.3</c:v>
                </c:pt>
                <c:pt idx="1">
                  <c:v>7.5</c:v>
                </c:pt>
                <c:pt idx="2">
                  <c:v>8.8000000000000007</c:v>
                </c:pt>
                <c:pt idx="3">
                  <c:v>8.1</c:v>
                </c:pt>
                <c:pt idx="4">
                  <c:v>8.4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Leaving hospital Q35. To what extent did staff involve you in decisions about you leaving hospital?</c:v>
                </c:pt>
                <c:pt idx="2">
                  <c:v>Leaving hospital Q37. Did hospital staff discuss with you whether you would need any additional equipment in your home, or any changes to your home, after leaving the hospital?</c:v>
                </c:pt>
                <c:pt idx="3">
                  <c:v>Your care and treatment Q26. Did you feel able to talk to members of hospital staff about your worries and fears?</c:v>
                </c:pt>
                <c:pt idx="4">
                  <c:v>Operations and procedures Q34. After the operations or procedures, how well did hospital staff explain how the operation or procedure had gone?</c:v>
                </c:pt>
              </c:strCache>
            </c:strRef>
          </c:cat>
          <c:val>
            <c:numRef>
              <c:f>Sheet1!$C$2:$C$6</c:f>
              <c:numCache>
                <c:formatCode>0.0</c:formatCode>
                <c:ptCount val="5"/>
                <c:pt idx="0">
                  <c:v>6.7</c:v>
                </c:pt>
                <c:pt idx="1">
                  <c:v>6.9</c:v>
                </c:pt>
                <c:pt idx="2">
                  <c:v>8.3000000000000007</c:v>
                </c:pt>
                <c:pt idx="3">
                  <c:v>7.6</c:v>
                </c:pt>
                <c:pt idx="4">
                  <c:v>7.9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Your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Your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Your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Your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Your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Your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Your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Your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1.6265210363410301</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8.0333557190600036E-2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1.3426720000000001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0.12861000000000011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0.46131199999999994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0.80203399999999991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1.6265210000000001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Your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Your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Your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Your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Your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Your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Your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Your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9.1663488122510604</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Admission to hospital Q2. How did you feel about the length of time you were on the waiting list before your admission to hospital?</c:v>
                </c:pt>
                <c:pt idx="2">
                  <c:v>Leaving hospital Q39. Before you left hospital, were you given any information about what you should or should not do after leaving hospital?</c:v>
                </c:pt>
                <c:pt idx="3">
                  <c:v>The hospital and ward Q12. How would you rate the hospital food?</c:v>
                </c:pt>
                <c:pt idx="4">
                  <c:v>The hospital and ward Q15. During your time in hospital, did you get enough to drink?</c:v>
                </c:pt>
              </c:strCache>
            </c:strRef>
          </c:cat>
          <c:val>
            <c:numRef>
              <c:f>Sheet1!$B$2:$B$6</c:f>
              <c:numCache>
                <c:formatCode>0.0</c:formatCode>
                <c:ptCount val="5"/>
                <c:pt idx="0">
                  <c:v>6.4</c:v>
                </c:pt>
                <c:pt idx="1">
                  <c:v>7.3</c:v>
                </c:pt>
                <c:pt idx="2">
                  <c:v>7.8</c:v>
                </c:pt>
                <c:pt idx="3">
                  <c:v>6.9</c:v>
                </c:pt>
                <c:pt idx="4">
                  <c:v>9.3000000000000007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Admission to hospital Q2. How did you feel about the length of time you were on the waiting list before your admission to hospital?</c:v>
                </c:pt>
                <c:pt idx="2">
                  <c:v>Leaving hospital Q39. Before you left hospital, were you given any information about what you should or should not do after leaving hospital?</c:v>
                </c:pt>
                <c:pt idx="3">
                  <c:v>The hospital and ward Q12. How would you rate the hospital food?</c:v>
                </c:pt>
                <c:pt idx="4">
                  <c:v>The hospital and ward Q15. During your time in hospital, did you get enough to drink?</c:v>
                </c:pt>
              </c:strCache>
            </c:strRef>
          </c:cat>
          <c:val>
            <c:numRef>
              <c:f>Sheet1!$C$2:$C$6</c:f>
              <c:numCache>
                <c:formatCode>0.0</c:formatCode>
                <c:ptCount val="5"/>
                <c:pt idx="0">
                  <c:v>6.8</c:v>
                </c:pt>
                <c:pt idx="1">
                  <c:v>7.5</c:v>
                </c:pt>
                <c:pt idx="2">
                  <c:v>8</c:v>
                </c:pt>
                <c:pt idx="3">
                  <c:v>7</c:v>
                </c:pt>
                <c:pt idx="4">
                  <c:v>9.4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0.25918700000000072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0.22032100000000021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6.1423999999998813E-2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0.6412570000000013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6.1423999999998813E-2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0.22032100000000021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8.6645000000000749E-2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9.1663490000000003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Your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Your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Your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Your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Your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Your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Your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Your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8.3980164396727108</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0.27098402827430057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8.0573000000000228E-2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0.84117199999999936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8.057299999999934E-2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0.28900700000000157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0.47113099999999974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8.3980160000000001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Your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Your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Your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Your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Your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Your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Your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Your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6.8526756363305097</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3.9000000000000004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10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10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0.47693644194090012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0.16849299999999978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1.7590500000000002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0.77286299999999919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0.76600800000000113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6.419816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0.43308465905419968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0.15639400000000059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1.6327230000000004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0.71735999999999933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0.14424900000000029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7.2855350000000003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7.4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Your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Your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Your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Your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Your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Your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Your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Your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7.9181682102120003</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4.5</c:v>
                </c:pt>
                <c:pt idx="1">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5.5</c:v>
                </c:pt>
                <c:pt idx="1">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10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1.5</c:v>
                </c:pt>
                <c:pt idx="1">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8.5</c:v>
                </c:pt>
                <c:pt idx="1">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95.539900000000003</c:v>
                </c:pt>
                <c:pt idx="1">
                  <c:v>1.1737</c:v>
                </c:pt>
                <c:pt idx="2">
                  <c:v>0.70420000000000005</c:v>
                </c:pt>
                <c:pt idx="3">
                  <c:v>0.23469999999999999</c:v>
                </c:pt>
                <c:pt idx="4">
                  <c:v>0</c:v>
                </c:pt>
                <c:pt idx="5">
                  <c:v>2.3473999999999999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0.11910099999999968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0.44270600000000027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0.1234219999999997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1.2885179999999998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0.5661290000000001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0.53258100000000042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8.0281870000000009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2.3763097101899611E-2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0.18855500000000003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1.9684870000000005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0.86488199999999971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1.6286100000000001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6.2708979999999999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0.1026410000000002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0.30981000000000058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8.6372999999999145E-2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0.9017179999999998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0.39618300000000062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0.4990199999999998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8.3464910000000003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4.1017999999999333E-2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0.30502700000000083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8.5038999999999199E-2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0.88779699999999995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0.39006499999999988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0.39879300000000129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8.2454219999999996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0.4800850937555996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0.15371400000000079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1.6047549999999999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0.70507099999999934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0.82809699999999964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7.2875550000000002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7.7972000000000818E-2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0.23526899999999884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6.5591000000001287E-2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0.6847619999999992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6.5590999999999511E-2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0.23526900000000062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0.14127299999999998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9.2846069999999994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0.27256002279209923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0.10193800000000053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1.0642149999999999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0.10193800000000053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0.36563999999999908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0.25658899999999996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8.4306359999999998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0.17393036853580046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0.10445300000000035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1.0904779999999992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0.10445400000000049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0.37466299999999997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0.33865699999999954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8.0920909999999999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18.8095</c:v>
                </c:pt>
                <c:pt idx="1">
                  <c:v>0.47620000000000001</c:v>
                </c:pt>
                <c:pt idx="2">
                  <c:v>76.428600000000003</c:v>
                </c:pt>
                <c:pt idx="3">
                  <c:v>0</c:v>
                </c:pt>
                <c:pt idx="4">
                  <c:v>0</c:v>
                </c:pt>
                <c:pt idx="5">
                  <c:v>0</c:v>
                </c:pt>
                <c:pt idx="6">
                  <c:v>0</c:v>
                </c:pt>
                <c:pt idx="7">
                  <c:v>1.9048</c:v>
                </c:pt>
                <c:pt idx="8">
                  <c:v>2.3809999999999998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0.58022699999999983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0.37349099999999957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0.10412599999999994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1.0870629999999997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0.10412700000000008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0.37349000000000032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0.40456299999999956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8.6689399999999992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0.34683696031469946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0.11407699999999998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1.1909549999999998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0.11407800000000012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0.40918400000000066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0.68736900000000034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6.9084859999999999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0.28790600992980053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0.15644299999999944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1.6332339999999999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0.15644300000000122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0.56114199999999848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0.31182300000000041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7.9096539999999997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0.40430853586259996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0.19037500000000041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1.9874799999999997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0.19037500000000041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0.68285299999999971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0.89251800000000081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6.1565979999999998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0.27911399999999986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0.19305299999999903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5.3822000000000259E-2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0.56189200000000028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5.3822000000000259E-2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0.19305299999999903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2.9968000000000217E-2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9.3066220000000008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0.8206</c:v>
                </c:pt>
                <c:pt idx="1">
                  <c:v>0.1794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0.8206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Your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Your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Your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Your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Your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Your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Your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Your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8.9322065808713198</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0.13214499999999951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0.23574200000000012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6.5723000000000198E-2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0.68613799999999969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6.5723000000000198E-2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0.23574200000000012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0.2208559999999995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8.8668340000000008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1.9680000000015241E-3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0.20236899999999913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5.6420000000001025E-2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0.58900799999999975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5.6418999999999997E-2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0.20237000000000016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0.17065399999999897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9.128736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0.18783423587500003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7.7923999999999438E-2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0.8135140000000014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7.7923999999999438E-2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0.27950500000000034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0.131297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8.8010490000000008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48.341200000000001</c:v>
                </c:pt>
                <c:pt idx="2">
                  <c:v>51.421799999999998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Your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Your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Your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Your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Your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Your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Your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Your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8.7063270066483796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0.16829800000000006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0.26695300000000088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7.4424999999999741E-2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0.77698200000000028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7.4424999999999741E-2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0.26695299999999911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0.22166800000000109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9.1103830000000006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7.3999000000000592E-2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0.23476600000000047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6.5449999999998454E-2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0.68329700000000138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6.5450999999999482E-2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0.23476499999999945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3.0083000000001192E-2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9.135033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0.1313620000000002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0.28743999999999925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8.0137000000000569E-2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0.83661099999999955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8.0137000000000569E-2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0.28744000000000014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0.10189300000000046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8.8985389999999995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0.45788299999999982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0.35009300000000021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9.760299999999944E-2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1.0189620000000001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9.7603000000000328E-2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0.35009300000000021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0.76585999999999999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7.6813529999999997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Your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Your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Your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Your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Your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Your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Your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Your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8.3132759908151996</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0.44038799999999956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0.27657099999999968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7.7106000000000563E-2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0.80497500000000066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7.7105999999998787E-2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0.27657100000000057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0.26115099999999991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8.3309490000000004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0.20057270072940003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8.7690000000000268E-2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0.91547100000000015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8.7690000000000268E-2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0.31453499999999934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0.62387400000000071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7.3242149999999997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0.14260246760379935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6.1353000000000435E-2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0.64052299999999995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6.1353000000000435E-2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0.22006900000000051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0.29342199999999963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8.9585299999999997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0.18281199999999931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0.37812599999999996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0.10541900000000037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1.1005569999999993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0.10541900000000126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0.37812599999999996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0.56685199999999902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8.1022929999999995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0.13775102761539948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0.14630700000000019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1.5274270000000003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0.14630700000000019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0.52478899999999928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1.574917000000001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6.7478740000000004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4.2253999999999996</c:v>
                </c:pt>
                <c:pt idx="1">
                  <c:v>7.5117000000000003</c:v>
                </c:pt>
                <c:pt idx="2">
                  <c:v>24.6479</c:v>
                </c:pt>
                <c:pt idx="3">
                  <c:v>63.615000000000002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0.11559416872100137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4.0167000000000286E-2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0.41934000000000005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4.0166999999998509E-2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0.14407500000000084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0.14142099999999935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9.4077289999999998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0.24362400000000051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0.19504599999999961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5.4377000000000564E-2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0.56769300000000023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5.4377000000000564E-2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0.19504599999999961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0.23316799999999915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9.1196470000000005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0.27189997606460015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8.5923000000000194E-2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0.89702400000000004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8.5922999999999305E-2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0.30819699999999983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0.45417400000000008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8.5149709999999992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Your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Your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Your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Your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Your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Your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Your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Your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0.10644800000000032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0.21435199999999988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5.9758999999999673E-2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0.62388300000000108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5.9759999999998925E-2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0.21435100000000062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0.15381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9.3176629999999996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0.48158600000000007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0.2803059999999995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7.8147000000000411E-2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0.81584700000000066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7.8146999999999522E-2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0.2803059999999995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0.36347899999999989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8.0552620000000008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7.5928000000000218E-2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0.29831900000000022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8.3167999999999687E-2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0.86827199999999927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8.3168999999999826E-2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0.29831800000000008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0.4863230000000005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8.379804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Your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Your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Your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Your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Your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Your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Your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Your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7.4283656260062898</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RBL | Wirral University Teaching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RBL | Wirral University Teaching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RBL | Wirral University Teaching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Wirral University Teaching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4118011439"/>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405330064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Q35. To what extent did staff involve you in decisions about you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427034674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581044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26715898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729525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37095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478932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17258121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5276378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3366124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03606800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6944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18454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5583055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94202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332440168"/>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39570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1529175"/>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40577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75145379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319974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80502129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198055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1517151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74601004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85727863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88040925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92822288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63892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03775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43836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417356905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7124341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15114544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62295396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28702918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28789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85607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354745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5941213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026929738"/>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36133636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56522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9985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64704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4606681"/>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80343677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415831264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623976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9297137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062916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37588590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93866981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45324247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7528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36647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98935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45526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40741833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10282132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0113110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51184405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306937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7583440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406389147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34988162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9691427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91474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81348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9314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495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89550287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28639713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60869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122844984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55946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1035885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71446980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91307371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16448526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14936901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39551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3157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101418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44815275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72999698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411457494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62662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932959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39207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222848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984759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50104443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800451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9638506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130012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25752286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400858598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0425319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99318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9797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7970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28325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41914243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72672905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9927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4519316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14652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4008986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80421771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59500555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427225008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04095937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18225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8881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525732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35801449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0198629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22468631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02526930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7879869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27520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80260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269518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57472881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3828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03495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98798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65056"/>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2692948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08349301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804830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4561459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693303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402543229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00328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51668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16155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57846"/>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01922546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83123861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42173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68469522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301271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75918222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98999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39974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68314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7219591"/>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5642984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272820318"/>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719768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9211338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393037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74946652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48622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50338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55929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539774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2968504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106669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7691533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389213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5525004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34121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21526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56163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8453090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7004873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721265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(238)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79336195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61622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760658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8613704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479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93857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0546288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8579242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5901293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7796191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26616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6158217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9427036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14856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72769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6760581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8974641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2789893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768021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66731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9961137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213714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38009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09027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3179320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6047329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7275303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2602266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44948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5975218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9039021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29150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74933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067120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479451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42855391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6826133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7293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7867036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0251284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05369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32360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57388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78460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13737369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8740038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270138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6340732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7975084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6163074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79926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3122243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0016125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6543835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490388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39365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5964717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7069568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60116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92589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9277548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5216531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1693647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9256146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78343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6331895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56283921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19985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84375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9315094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0404989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1381769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4520403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86954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3254297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653575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80522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3562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3014315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7204490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9591093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9962882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70386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6522528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6269114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76922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64183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6507466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9380853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9050740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576077908"/>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01657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2185437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5266678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33830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43000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8790519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1464484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9042025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3962099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09344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1289299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2674572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82896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7857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0498364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0137000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2483695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2954869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3068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5500726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9602195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35961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41400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7195485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4475954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9951664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517789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17496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6891105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0091477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95328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51885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8641968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7218554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5206433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47041579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18830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9883283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1589390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42324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83652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6404612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5698064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9596763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5623445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69638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1532003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5149173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35782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5447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051913093"/>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4200453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3579545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(291)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98307976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04905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1679022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1000149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(138)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77513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11166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1210530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1568987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99774702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6229919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15534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964102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8006481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46166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562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81448467"/>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2601567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0479543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(267)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786491706"/>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23178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5254478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1214384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53960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92267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1317141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2890153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227459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4205301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28562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4510393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3548103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30694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72105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429248416"/>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3881398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0690053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859708972"/>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0465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9878586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0445696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00555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46735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737275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2937097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4255845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7439637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25787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6209142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9543747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07978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70790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6596636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49138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3172405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938989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ARROWE PARK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CLATTERBRIDGE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48829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29376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422520413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17556413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70455772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09212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18263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294409256"/>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12141613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06804365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48851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360641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580519938"/>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3617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408010214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3304306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78149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6812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8585438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5405557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23790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662946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0053465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404555147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11027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23868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2636729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09444530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48097971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17069400"/>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42063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6234206"/>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205332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79170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81440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29282903"/>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47344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961622777"/>
              </p:ext>
            </p:extLst>
          </p:nvPr>
        </p:nvGraphicFramePr>
        <p:xfrm>
          <a:off x="468000" y="1548000"/>
          <a:ext cx="11253864" cy="14935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Q19. When you asked nurses questions, did you get answers you could understand?
Q23. Thinking about your care and treatment, were you told something by a member of staff that was different to what you had been told by another member of staff?
Q33. Beforehand, how well did hospital staff explain how you might feel after you had the operations or procedures?
Q34. After the operations or procedures, how well did hospital staff explain how the operation or procedure had gone?
Q35. To what extent did staff involve you in decisions about you leaving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12200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481418206"/>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Q32. Beforehand, how well did hospital staff answer your questions about the operations or procedures?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19988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15439645"/>
              </p:ext>
            </p:extLst>
          </p:nvPr>
        </p:nvGraphicFramePr>
        <p:xfrm>
          <a:off x="469068" y="1548000"/>
          <a:ext cx="11253864" cy="109767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58521759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1217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Wirral University Teaching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958091941"/>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Involvement in decisions: patients being involved in decisions about leaving hospital, if they wanted to be
Equipment and adaptations in the home: hospital staff discussing if any equipment or home adaptations were needed when leaving hospital
Talking about worries and fears: patients feeling able to talk to staff about their worries and fears
After the operation or procedure: patients being given an explanation from staff of how their operation or procedure went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55121196"/>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Waiting to be admitted: patients feeling that they waited the right amount of time on the waiting list before being admitted to hospital
Information on discharge: patients being given information about what they should or should not do after leaving hospital
Quality of food: patients describing the hospital food as good
Having enough to drink: patients getting enough to drink whilst in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Wirral University Teaching Hospital NHS Foundation Trust who had attended in late 2021. Responses were received from 426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03770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8988727"/>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426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30540831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2189236"/>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007472882"/>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3930526"/>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068183729"/>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9163365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54772110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32105213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232254183"/>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246276930"/>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721598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391968818"/>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357238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193635044"/>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4133868095"/>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19334</TotalTime>
  <Words>16347</Words>
  <Application>Microsoft Office PowerPoint</Application>
  <PresentationFormat>Widescreen</PresentationFormat>
  <Paragraphs>2326</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Wirral University Teaching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